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1" r:id="rId3"/>
    <p:sldMasterId id="2147483677" r:id="rId4"/>
  </p:sldMasterIdLst>
  <p:notesMasterIdLst>
    <p:notesMasterId r:id="rId40"/>
  </p:notesMasterIdLst>
  <p:handoutMasterIdLst>
    <p:handoutMasterId r:id="rId41"/>
  </p:handoutMasterIdLst>
  <p:sldIdLst>
    <p:sldId id="274" r:id="rId5"/>
    <p:sldId id="460" r:id="rId6"/>
    <p:sldId id="486" r:id="rId7"/>
    <p:sldId id="487" r:id="rId8"/>
    <p:sldId id="495" r:id="rId9"/>
    <p:sldId id="488" r:id="rId10"/>
    <p:sldId id="490" r:id="rId11"/>
    <p:sldId id="489" r:id="rId12"/>
    <p:sldId id="492" r:id="rId13"/>
    <p:sldId id="496" r:id="rId14"/>
    <p:sldId id="493" r:id="rId15"/>
    <p:sldId id="497" r:id="rId16"/>
    <p:sldId id="494" r:id="rId17"/>
    <p:sldId id="461" r:id="rId18"/>
    <p:sldId id="485" r:id="rId19"/>
    <p:sldId id="499" r:id="rId20"/>
    <p:sldId id="462" r:id="rId21"/>
    <p:sldId id="504" r:id="rId22"/>
    <p:sldId id="505" r:id="rId23"/>
    <p:sldId id="506" r:id="rId24"/>
    <p:sldId id="507" r:id="rId25"/>
    <p:sldId id="500" r:id="rId26"/>
    <p:sldId id="501" r:id="rId27"/>
    <p:sldId id="502" r:id="rId28"/>
    <p:sldId id="503" r:id="rId29"/>
    <p:sldId id="477" r:id="rId30"/>
    <p:sldId id="478" r:id="rId31"/>
    <p:sldId id="484" r:id="rId32"/>
    <p:sldId id="508" r:id="rId33"/>
    <p:sldId id="509" r:id="rId34"/>
    <p:sldId id="510" r:id="rId35"/>
    <p:sldId id="417" r:id="rId36"/>
    <p:sldId id="512" r:id="rId37"/>
    <p:sldId id="419" r:id="rId38"/>
    <p:sldId id="51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3" autoAdjust="0"/>
    <p:restoredTop sz="94533" autoAdjust="0"/>
  </p:normalViewPr>
  <p:slideViewPr>
    <p:cSldViewPr>
      <p:cViewPr>
        <p:scale>
          <a:sx n="70" d="100"/>
          <a:sy n="70" d="100"/>
        </p:scale>
        <p:origin x="-312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60F2E-DEA1-45E0-A83A-3202E353F5C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5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89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1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7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284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4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40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797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9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58176" y="1080338"/>
            <a:ext cx="7637377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Storage and Cookies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58176" y="2286000"/>
            <a:ext cx="7637377" cy="699338"/>
          </a:xfrm>
        </p:spPr>
        <p:txBody>
          <a:bodyPr>
            <a:normAutofit fontScale="92500"/>
          </a:bodyPr>
          <a:lstStyle/>
          <a:p>
            <a:r>
              <a:rPr lang="en-US" dirty="0"/>
              <a:t>Cookies, Local and Session Storage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050" name="Picture 2" descr="http://blog.templatemonster.com/wp-content/uploads/2011/11/web-stor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53" y="4228277"/>
            <a:ext cx="3343460" cy="204382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fficialpsds.com/images/thumbs/GROCERY-BAG-FULL-psd231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4267200"/>
            <a:ext cx="1438217" cy="18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15791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618" y="3810000"/>
            <a:ext cx="2278271" cy="2500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40414" y="3859750"/>
            <a:ext cx="1403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JS Apps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1169690"/>
            <a:ext cx="1067117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setCookie</a:t>
            </a:r>
            <a:r>
              <a:rPr lang="nl-NL" sz="2400" dirty="0">
                <a:solidFill>
                  <a:srgbClr val="FBEEDC"/>
                </a:solidFill>
              </a:rPr>
              <a:t>(name, value, </a:t>
            </a:r>
            <a:r>
              <a:rPr lang="nl-NL" sz="2400" dirty="0" smtClean="0">
                <a:solidFill>
                  <a:srgbClr val="FBEEDC"/>
                </a:solidFill>
              </a:rPr>
              <a:t>expires, </a:t>
            </a:r>
            <a:r>
              <a:rPr lang="nl-NL" sz="2400" dirty="0">
                <a:solidFill>
                  <a:srgbClr val="FBEEDC"/>
                </a:solidFill>
              </a:rPr>
              <a:t>path, domain)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var cookie = name + </a:t>
            </a:r>
            <a:r>
              <a:rPr lang="nl-NL" sz="2400" dirty="0" smtClean="0">
                <a:solidFill>
                  <a:srgbClr val="FBEEDC"/>
                </a:solidFill>
              </a:rPr>
              <a:t>'=' </a:t>
            </a:r>
            <a:r>
              <a:rPr lang="nl-NL" sz="2400" dirty="0">
                <a:solidFill>
                  <a:srgbClr val="FBEEDC"/>
                </a:solidFill>
              </a:rPr>
              <a:t>+ escape(value)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</a:t>
            </a:r>
            <a:r>
              <a:rPr lang="nl-NL" sz="2400" dirty="0" smtClean="0">
                <a:solidFill>
                  <a:srgbClr val="FBEEDC"/>
                </a:solidFill>
              </a:rPr>
              <a:t>(expires)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if(expires instanceof Date)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expires </a:t>
            </a:r>
            <a:r>
              <a:rPr lang="nl-NL" sz="2400" dirty="0">
                <a:solidFill>
                  <a:srgbClr val="FBEEDC"/>
                </a:solidFill>
              </a:rPr>
              <a:t>= new Date</a:t>
            </a:r>
            <a:r>
              <a:rPr lang="nl-NL" sz="2400" dirty="0" smtClean="0">
                <a:solidFill>
                  <a:srgbClr val="FBEEDC"/>
                </a:solidFill>
              </a:rPr>
              <a:t>();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} else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  expires = new Date(new Date().getTime() + </a:t>
            </a: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          parseInt(expires</a:t>
            </a:r>
            <a:r>
              <a:rPr lang="nl-NL" sz="2400" dirty="0">
                <a:solidFill>
                  <a:srgbClr val="FBEEDC"/>
                </a:solidFill>
              </a:rPr>
              <a:t>) * 1000 * 60 * 60 * 24);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cookie += </a:t>
            </a:r>
            <a:r>
              <a:rPr lang="nl-NL" sz="2400" dirty="0" smtClean="0">
                <a:solidFill>
                  <a:srgbClr val="FBEEDC"/>
                </a:solidFill>
              </a:rPr>
              <a:t>'expires=' </a:t>
            </a:r>
            <a:r>
              <a:rPr lang="nl-NL" sz="2400" dirty="0">
                <a:solidFill>
                  <a:srgbClr val="FBEEDC"/>
                </a:solidFill>
              </a:rPr>
              <a:t>+ expires.toGMTString()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(path) </a:t>
            </a:r>
            <a:r>
              <a:rPr lang="nl-NL" sz="2400" dirty="0" smtClean="0">
                <a:solidFill>
                  <a:srgbClr val="FBEEDC"/>
                </a:solidFill>
              </a:rPr>
              <a:t>{ cookie </a:t>
            </a:r>
            <a:r>
              <a:rPr lang="nl-NL" sz="2400" dirty="0">
                <a:solidFill>
                  <a:srgbClr val="FBEEDC"/>
                </a:solidFill>
              </a:rPr>
              <a:t>+= </a:t>
            </a:r>
            <a:r>
              <a:rPr lang="nl-NL" sz="2400" dirty="0" smtClean="0">
                <a:solidFill>
                  <a:srgbClr val="FBEEDC"/>
                </a:solidFill>
              </a:rPr>
              <a:t>'path=' </a:t>
            </a:r>
            <a:r>
              <a:rPr lang="nl-NL" sz="2400" dirty="0">
                <a:solidFill>
                  <a:srgbClr val="FBEEDC"/>
                </a:solidFill>
              </a:rPr>
              <a:t>+ path + </a:t>
            </a:r>
            <a:r>
              <a:rPr lang="nl-NL" sz="2400" dirty="0" smtClean="0">
                <a:solidFill>
                  <a:srgbClr val="FBEEDC"/>
                </a:solidFill>
              </a:rPr>
              <a:t>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(domain) </a:t>
            </a:r>
            <a:r>
              <a:rPr lang="nl-NL" sz="2400" dirty="0" smtClean="0">
                <a:solidFill>
                  <a:srgbClr val="FBEEDC"/>
                </a:solidFill>
              </a:rPr>
              <a:t>{ cookie += 'domain=' + domain + 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document.cookie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58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Cookies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3588" y="1143000"/>
            <a:ext cx="10664824" cy="5312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readCookie</a:t>
            </a:r>
            <a:r>
              <a:rPr lang="nl-NL" sz="2400" dirty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var </a:t>
            </a:r>
            <a:r>
              <a:rPr lang="nl-NL" sz="2400" dirty="0">
                <a:solidFill>
                  <a:srgbClr val="FBEEDC"/>
                </a:solidFill>
              </a:rPr>
              <a:t>nameEQ = name + </a:t>
            </a:r>
            <a:r>
              <a:rPr lang="nl-NL" sz="2400" dirty="0" smtClean="0">
                <a:solidFill>
                  <a:srgbClr val="FBEEDC"/>
                </a:solidFill>
              </a:rPr>
              <a:t>'=';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var </a:t>
            </a:r>
            <a:r>
              <a:rPr lang="nl-NL" sz="2400" dirty="0" smtClean="0">
                <a:solidFill>
                  <a:srgbClr val="FBEEDC"/>
                </a:solidFill>
              </a:rPr>
              <a:t>allCookies = </a:t>
            </a:r>
            <a:r>
              <a:rPr lang="nl-NL" sz="2400" dirty="0">
                <a:solidFill>
                  <a:srgbClr val="FBEEDC"/>
                </a:solidFill>
              </a:rPr>
              <a:t>document.cookie.split(';');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for(var </a:t>
            </a:r>
            <a:r>
              <a:rPr lang="nl-NL" sz="2400" dirty="0" smtClean="0">
                <a:solidFill>
                  <a:srgbClr val="FBEEDC"/>
                </a:solidFill>
              </a:rPr>
              <a:t>i = 0; i </a:t>
            </a:r>
            <a:r>
              <a:rPr lang="nl-NL" sz="2400" dirty="0">
                <a:solidFill>
                  <a:srgbClr val="FBEEDC"/>
                </a:solidFill>
              </a:rPr>
              <a:t>&lt; allCookies</a:t>
            </a:r>
            <a:r>
              <a:rPr lang="nl-NL" sz="2400" dirty="0" smtClean="0">
                <a:solidFill>
                  <a:srgbClr val="FBEEDC"/>
                </a:solidFill>
              </a:rPr>
              <a:t>.length; i += 1)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var 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 </a:t>
            </a:r>
            <a:r>
              <a:rPr lang="nl-NL" sz="2400" dirty="0">
                <a:solidFill>
                  <a:srgbClr val="FBEEDC"/>
                </a:solidFill>
              </a:rPr>
              <a:t>= allCookies</a:t>
            </a:r>
            <a:r>
              <a:rPr lang="nl-NL" sz="2400" dirty="0" smtClean="0">
                <a:solidFill>
                  <a:srgbClr val="FBEEDC"/>
                </a:solidFill>
              </a:rPr>
              <a:t>[i</a:t>
            </a:r>
            <a:r>
              <a:rPr lang="nl-NL" sz="2400" dirty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while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.charAt(0) == ' </a:t>
            </a:r>
            <a:r>
              <a:rPr lang="nl-NL" sz="2400" dirty="0">
                <a:solidFill>
                  <a:srgbClr val="FBEEDC"/>
                </a:solidFill>
              </a:rPr>
              <a:t>') </a:t>
            </a:r>
            <a:r>
              <a:rPr lang="nl-NL" sz="2400" dirty="0" smtClean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  cookie </a:t>
            </a:r>
            <a:r>
              <a:rPr lang="nl-NL" sz="2400" dirty="0">
                <a:solidFill>
                  <a:srgbClr val="FBEEDC"/>
                </a:solidFill>
              </a:rPr>
              <a:t>= cookie</a:t>
            </a:r>
            <a:r>
              <a:rPr lang="nl-NL" sz="2400" dirty="0" smtClean="0">
                <a:solidFill>
                  <a:srgbClr val="FBEEDC"/>
                </a:solidFill>
              </a:rPr>
              <a:t>.substring(1,</a:t>
            </a:r>
            <a:r>
              <a:rPr lang="nl-NL" sz="2400" dirty="0">
                <a:solidFill>
                  <a:srgbClr val="FBEEDC"/>
                </a:solidFill>
              </a:rPr>
              <a:t> cookie</a:t>
            </a:r>
            <a:r>
              <a:rPr lang="nl-NL" sz="2400" dirty="0" smtClean="0">
                <a:solidFill>
                  <a:srgbClr val="FBEEDC"/>
                </a:solidFill>
              </a:rPr>
              <a:t>.length);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if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.indexOf(nameEQ</a:t>
            </a:r>
            <a:r>
              <a:rPr lang="nl-NL" sz="2400" dirty="0">
                <a:solidFill>
                  <a:srgbClr val="FBEEDC"/>
                </a:solidFill>
              </a:rPr>
              <a:t>) == 0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return </a:t>
            </a:r>
            <a:r>
              <a:rPr lang="nl-NL" sz="2400" dirty="0">
                <a:solidFill>
                  <a:srgbClr val="FBEEDC"/>
                </a:solidFill>
              </a:rPr>
              <a:t>cookie.substring(nameEQ.length, cookie.length);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} 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return </a:t>
            </a:r>
            <a:r>
              <a:rPr lang="nl-NL" sz="2400" dirty="0">
                <a:solidFill>
                  <a:srgbClr val="FBEEDC"/>
                </a:solidFill>
              </a:rPr>
              <a:t>null;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delete a cookie by</a:t>
            </a:r>
          </a:p>
          <a:p>
            <a:pPr lvl="1"/>
            <a:r>
              <a:rPr lang="en-GB" dirty="0" smtClean="0"/>
              <a:t>Adding a new empty cookie with the same name and expire date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Deleting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2837535"/>
            <a:ext cx="10671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deleteCookie</a:t>
            </a:r>
            <a:r>
              <a:rPr lang="nl-NL" sz="2400" dirty="0" smtClean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if(getCookie(name))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createCookie(name, '', -1);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23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2642340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ru/b/be/Cookie_Monster_Pointing_Right_Bac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2" y="2628899"/>
            <a:ext cx="4352925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b/b4/Choco_chip_cook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981" y="1846554"/>
            <a:ext cx="2790826" cy="19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7/70/Cooki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705786"/>
            <a:ext cx="1444182" cy="14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f/fe/Choco_chip_cookie_hal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0450">
            <a:off x="4506157" y="2666965"/>
            <a:ext cx="2724502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Cookies, Local and Session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3990">
            <a:off x="8604973" y="1896764"/>
            <a:ext cx="1617016" cy="197546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150" y="1066800"/>
            <a:ext cx="3232416" cy="34295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upload.wikimedia.org/wikipedia/commons/d/de/HTML5_oval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729876"/>
            <a:ext cx="2368344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Methods and protocols used for storing data in a Web browser</a:t>
            </a:r>
          </a:p>
          <a:p>
            <a:r>
              <a:rPr lang="en-GB" dirty="0"/>
              <a:t>Web </a:t>
            </a:r>
            <a:r>
              <a:rPr lang="en-GB" dirty="0" smtClean="0"/>
              <a:t>storages are improved cookies</a:t>
            </a:r>
          </a:p>
          <a:p>
            <a:r>
              <a:rPr lang="en-GB" dirty="0" smtClean="0"/>
              <a:t>Provide a set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key-value pairs</a:t>
            </a:r>
          </a:p>
          <a:p>
            <a:r>
              <a:rPr lang="en-GB" dirty="0" smtClean="0"/>
              <a:t>Limited to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5MB capacity</a:t>
            </a:r>
            <a:r>
              <a:rPr lang="en-GB" dirty="0" smtClean="0"/>
              <a:t> in most browsers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automatically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GB" dirty="0" smtClean="0"/>
              <a:t>to </a:t>
            </a:r>
            <a:r>
              <a:rPr lang="en-GB" dirty="0"/>
              <a:t>the server </a:t>
            </a:r>
            <a:r>
              <a:rPr lang="en-GB" dirty="0" smtClean="0"/>
              <a:t>at each HTTP request</a:t>
            </a:r>
          </a:p>
          <a:p>
            <a:pPr lvl="1"/>
            <a:r>
              <a:rPr lang="en-GB" dirty="0" smtClean="0"/>
              <a:t>Web servers can't directly write to the Web storage</a:t>
            </a:r>
          </a:p>
          <a:p>
            <a:r>
              <a:rPr lang="en-GB" dirty="0" smtClean="0"/>
              <a:t>Supported down to IE8 (needs shims for IE7)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Web Storage?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</a:t>
            </a:r>
            <a:r>
              <a:rPr lang="en-GB" dirty="0" smtClean="0"/>
              <a:t>Storage: How It </a:t>
            </a:r>
            <a:r>
              <a:rPr lang="en-GB" smtClean="0"/>
              <a:t>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323799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" y="24224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134941" y="2741217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650990" y="2399517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134941" y="347437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650990" y="316012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1780" y="48201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948535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3" name="U-Turn Arrow 2"/>
          <p:cNvSpPr/>
          <p:nvPr/>
        </p:nvSpPr>
        <p:spPr>
          <a:xfrm rot="5400000">
            <a:off x="4092531" y="4247130"/>
            <a:ext cx="477995" cy="398780"/>
          </a:xfrm>
          <a:prstGeom prst="uturnArrow">
            <a:avLst>
              <a:gd name="adj1" fmla="val 25000"/>
              <a:gd name="adj2" fmla="val 25000"/>
              <a:gd name="adj3" fmla="val 323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0989" y="421779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3. Set data to Web storage via JS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265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3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Storages are store data in a user's Web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 a user</a:t>
            </a:r>
            <a:r>
              <a:rPr lang="bg-BG" dirty="0" smtClean="0"/>
              <a:t>'</a:t>
            </a:r>
            <a:r>
              <a:rPr lang="en-GB" dirty="0" smtClean="0"/>
              <a:t>s</a:t>
            </a:r>
            <a:r>
              <a:rPr lang="en-US" dirty="0" smtClean="0"/>
              <a:t> settings, so next time the user opens the application, they can be loaded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common types of Web Storages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Local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from a </a:t>
            </a:r>
            <a:r>
              <a:rPr lang="en-US" dirty="0"/>
              <a:t>single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Session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while the </a:t>
            </a:r>
            <a:r>
              <a:rPr lang="en-US" dirty="0"/>
              <a:t>document </a:t>
            </a:r>
            <a:r>
              <a:rPr lang="en-US" dirty="0" smtClean="0"/>
              <a:t>is open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Difference between local and session storage: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storages are part of the HTML5 specification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831484" y="1590184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GB" dirty="0" smtClean="0"/>
              <a:t>Storing Local Data in the Web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2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Accessible through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document.localStorage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stored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permanent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Closing a browser or a tab does not clear </a:t>
            </a:r>
            <a:r>
              <a:rPr lang="en-US" sz="3000" dirty="0" smtClean="0"/>
              <a:t>the local storage data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It does not expire and </a:t>
            </a:r>
            <a:r>
              <a:rPr lang="en-US" sz="3000" dirty="0" smtClean="0"/>
              <a:t>remains </a:t>
            </a:r>
            <a:r>
              <a:rPr lang="en-US" sz="3000" dirty="0"/>
              <a:t>stored on the user's </a:t>
            </a:r>
            <a:r>
              <a:rPr lang="en-US" sz="3000" dirty="0" smtClean="0"/>
              <a:t>PC for long</a:t>
            </a:r>
            <a:endParaRPr lang="en-US" sz="3000" dirty="0"/>
          </a:p>
          <a:p>
            <a:r>
              <a:rPr lang="en-US" sz="3200" dirty="0" smtClean="0"/>
              <a:t>Can </a:t>
            </a:r>
            <a:r>
              <a:rPr lang="en-US" sz="3200" dirty="0"/>
              <a:t>store only </a:t>
            </a:r>
            <a:r>
              <a:rPr lang="en-US" sz="3200" dirty="0" smtClean="0"/>
              <a:t>strings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Local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dirty="0" smtClean="0"/>
              <a:t>Storage: 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Cookies: Overview, Structure, Usage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Web Storages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Session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Local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Saving objects in Web Storages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Storage Events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Cookies vs. Web Storages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http://www.mmmeeja.com/gfx/blog/javascrip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227" y="2133600"/>
            <a:ext cx="1837970" cy="1378477"/>
          </a:xfrm>
          <a:prstGeom prst="roundRect">
            <a:avLst>
              <a:gd name="adj" fmla="val 42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Storage – Example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BEEDC"/>
                </a:solidFill>
              </a:rPr>
              <a:t>Accessing the local storage</a:t>
            </a:r>
          </a:p>
          <a:p>
            <a:endParaRPr lang="en-GB" dirty="0">
              <a:solidFill>
                <a:srgbClr val="FBEEDC"/>
              </a:solidFill>
            </a:endParaRPr>
          </a:p>
          <a:p>
            <a:endParaRPr lang="en-GB" dirty="0" smtClean="0">
              <a:solidFill>
                <a:srgbClr val="FBEEDC"/>
              </a:solidFill>
            </a:endParaRPr>
          </a:p>
          <a:p>
            <a:endParaRPr lang="en-GB" dirty="0">
              <a:solidFill>
                <a:srgbClr val="FBEEDC"/>
              </a:solidFill>
            </a:endParaRPr>
          </a:p>
          <a:p>
            <a:pPr>
              <a:spcBef>
                <a:spcPts val="1800"/>
              </a:spcBef>
            </a:pPr>
            <a:r>
              <a:rPr lang="en-GB" dirty="0" smtClean="0">
                <a:solidFill>
                  <a:srgbClr val="FBEEDC"/>
                </a:solidFill>
              </a:rPr>
              <a:t>The same as:</a:t>
            </a:r>
            <a:endParaRPr lang="en-GB" dirty="0">
              <a:solidFill>
                <a:srgbClr val="FBEEDC"/>
              </a:solidFill>
            </a:endParaRP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875157" y="1957134"/>
            <a:ext cx="10435334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Save data in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 </a:t>
            </a:r>
            <a:r>
              <a:rPr lang="nl-NL" sz="2400" dirty="0">
                <a:solidFill>
                  <a:srgbClr val="FBEEDC"/>
                </a:solidFill>
              </a:rPr>
              <a:t>= </a:t>
            </a:r>
            <a:r>
              <a:rPr lang="nl-NL" sz="2400" dirty="0" smtClean="0">
                <a:solidFill>
                  <a:srgbClr val="FBEEDC"/>
                </a:solidFill>
              </a:rPr>
              <a:t>data;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Read data from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</a:t>
            </a:r>
            <a:r>
              <a:rPr lang="nl-NL" sz="2400" dirty="0" smtClean="0">
                <a:solidFill>
                  <a:srgbClr val="FBEEDC"/>
                </a:solidFill>
              </a:rPr>
              <a:t>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852310" y="4951071"/>
            <a:ext cx="1042370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setValue</a:t>
            </a:r>
            <a:r>
              <a:rPr lang="nl-NL" sz="2400" dirty="0" smtClean="0">
                <a:solidFill>
                  <a:srgbClr val="FBEEDC"/>
                </a:solidFill>
              </a:rPr>
              <a:t>(key, data);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getValue</a:t>
            </a:r>
            <a:r>
              <a:rPr lang="nl-NL" sz="2400" dirty="0" smtClean="0">
                <a:solidFill>
                  <a:srgbClr val="FBEEDC"/>
                </a:solidFill>
              </a:rPr>
              <a:t>(key);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679084" y="1600201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724400"/>
            <a:ext cx="11178328" cy="820600"/>
          </a:xfrm>
        </p:spPr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560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160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8684" y="5602568"/>
            <a:ext cx="11178328" cy="719034"/>
          </a:xfrm>
        </p:spPr>
        <p:txBody>
          <a:bodyPr/>
          <a:lstStyle/>
          <a:p>
            <a:r>
              <a:rPr lang="en-GB" dirty="0" smtClean="0"/>
              <a:t>Temporary Hold Data in the Browser Session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1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global object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</a:t>
            </a:r>
            <a:r>
              <a:rPr lang="en-US" dirty="0" smtClean="0"/>
              <a:t> maintains storage area, available for the duration of the page session</a:t>
            </a:r>
          </a:p>
          <a:p>
            <a:pPr lvl="1"/>
            <a:r>
              <a:rPr lang="en-US" dirty="0"/>
              <a:t>Accessible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document.sessionStorage</a:t>
            </a:r>
          </a:p>
          <a:p>
            <a:pPr lvl="1"/>
            <a:r>
              <a:rPr lang="en-US" dirty="0" smtClean="0"/>
              <a:t>Similar to local storage,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keeps data only for the session</a:t>
            </a:r>
          </a:p>
          <a:p>
            <a:r>
              <a:rPr lang="en-US" dirty="0"/>
              <a:t>Can store only </a:t>
            </a:r>
            <a:r>
              <a:rPr lang="en-US" dirty="0" smtClean="0"/>
              <a:t>strings</a:t>
            </a:r>
          </a:p>
          <a:p>
            <a:r>
              <a:rPr lang="en-US" dirty="0" smtClean="0"/>
              <a:t>Opening a page </a:t>
            </a:r>
            <a:r>
              <a:rPr lang="en-US" dirty="0"/>
              <a:t>in </a:t>
            </a:r>
            <a:r>
              <a:rPr lang="en-US" dirty="0" smtClean="0"/>
              <a:t>a new </a:t>
            </a:r>
            <a:r>
              <a:rPr lang="en-US" dirty="0"/>
              <a:t>window or </a:t>
            </a:r>
            <a:r>
              <a:rPr lang="en-US" dirty="0" smtClean="0"/>
              <a:t>a tab </a:t>
            </a:r>
            <a:r>
              <a:rPr lang="en-US" dirty="0"/>
              <a:t>starts </a:t>
            </a:r>
            <a:r>
              <a:rPr lang="en-US" dirty="0" smtClean="0"/>
              <a:t>a new session</a:t>
            </a:r>
            <a:endParaRPr lang="en-GB" dirty="0" smtClean="0"/>
          </a:p>
          <a:p>
            <a:r>
              <a:rPr lang="en-GB" dirty="0" smtClean="0"/>
              <a:t>Deleted when the window / tab is closed</a:t>
            </a:r>
          </a:p>
          <a:p>
            <a:r>
              <a:rPr lang="en-US" dirty="0" smtClean="0"/>
              <a:t>Great </a:t>
            </a:r>
            <a:r>
              <a:rPr lang="en-US" dirty="0"/>
              <a:t>for sensitive data (e.g. banking sessions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r>
              <a:rPr lang="en-US" dirty="0"/>
              <a:t>: 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455612" y="2057400"/>
            <a:ext cx="11280776" cy="3724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incrementLoads()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if (!</a:t>
            </a:r>
            <a:r>
              <a:rPr lang="nl-NL" sz="2400" dirty="0" smtClean="0">
                <a:solidFill>
                  <a:srgbClr val="FBEEDC"/>
                </a:solidFill>
              </a:rPr>
              <a:t>sessionStorage.counter</a:t>
            </a:r>
            <a:r>
              <a:rPr lang="nl-NL" sz="2400" dirty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sessionStorage.setItem</a:t>
            </a:r>
            <a:r>
              <a:rPr lang="nl-NL" sz="2400" dirty="0" smtClean="0">
                <a:solidFill>
                  <a:srgbClr val="FBEEDC"/>
                </a:solidFill>
              </a:rPr>
              <a:t>('counter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, </a:t>
            </a:r>
            <a:r>
              <a:rPr lang="nl-NL" sz="2400" dirty="0">
                <a:solidFill>
                  <a:srgbClr val="FBEEDC"/>
                </a:solidFill>
              </a:rPr>
              <a:t>0);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var currentCount = </a:t>
            </a:r>
            <a:r>
              <a:rPr lang="nl-NL" sz="2400" dirty="0" smtClean="0">
                <a:solidFill>
                  <a:srgbClr val="FBEEDC"/>
                </a:solidFill>
              </a:rPr>
              <a:t>parseInt(sessionStorage.getItem('counter'));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currentCount += 1;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sessionStorage.setItem('counter', currentCount);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document.getElementById('countDiv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).</a:t>
            </a:r>
            <a:r>
              <a:rPr lang="nl-NL" sz="2400" dirty="0">
                <a:solidFill>
                  <a:srgbClr val="FBEEDC"/>
                </a:solidFill>
              </a:rPr>
              <a:t>innerHTML </a:t>
            </a:r>
            <a:r>
              <a:rPr lang="nl-NL" sz="2400" dirty="0" smtClean="0">
                <a:solidFill>
                  <a:srgbClr val="FBEEDC"/>
                </a:solidFill>
              </a:rPr>
              <a:t>= currentCount</a:t>
            </a:r>
            <a:r>
              <a:rPr lang="nl-NL" sz="2400" dirty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Storage – Example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Objects in Web Storages as JSON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and session storages can only contain strings</a:t>
            </a:r>
          </a:p>
          <a:p>
            <a:pPr lvl="1"/>
            <a:r>
              <a:rPr lang="en-US" dirty="0" smtClean="0"/>
              <a:t>Saving objects, invokes its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To save objects into web storages,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extend</a:t>
            </a:r>
            <a:r>
              <a:rPr lang="en-US" dirty="0" smtClean="0"/>
              <a:t> the Storage prototype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3436" y="3570744"/>
            <a:ext cx="1051877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setObject(key, obj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this.setItem(key, JSON.stringify(obj));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00000"/>
              </a:lnSpc>
            </a:pP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getObject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getObject(key)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return JSON.parse(this.getItem(key));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56212" y="2284470"/>
            <a:ext cx="5181600" cy="1568497"/>
          </a:xfrm>
        </p:spPr>
        <p:txBody>
          <a:bodyPr/>
          <a:lstStyle/>
          <a:p>
            <a:r>
              <a:rPr lang="en-US" dirty="0"/>
              <a:t>Saving Object in WebStorages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56212" y="3929166"/>
            <a:ext cx="5181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s://upload.wikimedia.org/wikipedia/commons/thumb/c/c9/StorageTek_Powderhorn_tape_library.jpg/220px-StorageTek_Powderhorn_tape_libr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813" y="1523999"/>
            <a:ext cx="3089611" cy="4114800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Storage Event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098" name="Picture 2" descr="http://www.panurgy.com/wp-content/uploads/2013/02/panurgy-icon-storage-bl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460981"/>
            <a:ext cx="2016250" cy="19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/>
          <p:cNvSpPr/>
          <p:nvPr/>
        </p:nvSpPr>
        <p:spPr>
          <a:xfrm>
            <a:off x="3046412" y="1795165"/>
            <a:ext cx="5562600" cy="665816"/>
          </a:xfrm>
          <a:prstGeom prst="uturnArrow">
            <a:avLst>
              <a:gd name="adj1" fmla="val 20415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348" y="1295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storage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99425" y="4235163"/>
            <a:ext cx="180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Storage</a:t>
            </a:r>
            <a:endParaRPr lang="en-GB" dirty="0"/>
          </a:p>
        </p:txBody>
      </p:sp>
      <p:pic>
        <p:nvPicPr>
          <p:cNvPr id="10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573803"/>
            <a:ext cx="2376132" cy="1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24093" y="42516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307222" y="2854931"/>
            <a:ext cx="3216451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function </a:t>
            </a:r>
            <a:r>
              <a:rPr lang="nl-NL" sz="1800" dirty="0" smtClean="0">
                <a:solidFill>
                  <a:srgbClr val="FBEEDC"/>
                </a:solidFill>
              </a:rPr>
              <a:t>evHandler(ev) {</a:t>
            </a: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</a:t>
            </a:r>
            <a:r>
              <a:rPr lang="nl-NL" sz="1800" dirty="0" smtClean="0">
                <a:solidFill>
                  <a:srgbClr val="FBEEDC"/>
                </a:solidFill>
              </a:rPr>
              <a:t> // do something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 </a:t>
            </a:r>
            <a:r>
              <a:rPr lang="nl-NL" sz="1800" dirty="0" smtClean="0">
                <a:solidFill>
                  <a:srgbClr val="FBEEDC"/>
                </a:solidFill>
              </a:rPr>
              <a:t>console.dir(ev);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 smtClean="0">
                <a:solidFill>
                  <a:srgbClr val="FBEEDC"/>
                </a:solidFill>
              </a:rPr>
              <a:t>}</a:t>
            </a:r>
            <a:endParaRPr lang="nl-NL" sz="1800" dirty="0">
              <a:solidFill>
                <a:srgbClr val="FBEEDC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5411682" y="2281951"/>
            <a:ext cx="829532" cy="23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910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84" y="1524000"/>
            <a:ext cx="4701328" cy="352599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057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Cookies</a:t>
            </a:r>
            <a:endParaRPr lang="en-US" dirty="0"/>
          </a:p>
        </p:txBody>
      </p:sp>
      <p:pic>
        <p:nvPicPr>
          <p:cNvPr id="1028" name="Picture 4" descr="http://upload.wikimedia.org/wikipedia/commons/thumb/f/f0/LSO_Super-Cookies.gif/700px-LSO_Super-Cook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164" y="1455001"/>
            <a:ext cx="9334048" cy="3133576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the Cookies Work?</a:t>
            </a:r>
            <a:endParaRPr lang="en-GB" dirty="0"/>
          </a:p>
        </p:txBody>
      </p:sp>
      <p:pic>
        <p:nvPicPr>
          <p:cNvPr id="8" name="Picture 6" descr="http://upload.wikimedia.org/wikipedia/commons/thumb/b/b9/Chocolate_Chip_Cookies_-_kimberlykv.jpg/220px-Chocolate_Chip_Cookies_-_kimberly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0452">
            <a:off x="891065" y="973994"/>
            <a:ext cx="2698315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thumb/2/24/Peanut_butter_cookies,_September_2009.jpg/250px-Peanut_butter_cookies,_September_2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70818">
            <a:off x="5625122" y="949279"/>
            <a:ext cx="2711773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Legacy support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Persistent data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Expiration date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Access server or client-side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Sent with every request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Can store only 4KB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Harder to work with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794951" y="1151121"/>
            <a:ext cx="6090661" cy="570687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Local Storage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Not supported everywhere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Persistent </a:t>
            </a:r>
            <a:r>
              <a:rPr lang="en-GB" dirty="0" smtClean="0"/>
              <a:t>data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No expiration date (data is saved permanently)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Access </a:t>
            </a:r>
            <a:r>
              <a:rPr lang="en-GB" dirty="0"/>
              <a:t>only </a:t>
            </a:r>
            <a:r>
              <a:rPr lang="en-GB" dirty="0" smtClean="0"/>
              <a:t>client-side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Is not sent with every </a:t>
            </a:r>
            <a:r>
              <a:rPr lang="en-GB" dirty="0" smtClean="0"/>
              <a:t>request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Can store 5MB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Applied same-origin </a:t>
            </a:r>
            <a:r>
              <a:rPr lang="en-GB" dirty="0" smtClean="0"/>
              <a:t>rules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saving client-side </a:t>
            </a:r>
            <a:r>
              <a:rPr lang="en-GB" dirty="0" smtClean="0"/>
              <a:t>data, the local </a:t>
            </a:r>
            <a:r>
              <a:rPr lang="en-GB" dirty="0"/>
              <a:t>storage </a:t>
            </a:r>
            <a:r>
              <a:rPr lang="en-GB" dirty="0" smtClean="0"/>
              <a:t>wins</a:t>
            </a:r>
          </a:p>
          <a:p>
            <a:r>
              <a:rPr lang="en-GB" dirty="0"/>
              <a:t>I</a:t>
            </a:r>
            <a:r>
              <a:rPr lang="en-GB" dirty="0" smtClean="0"/>
              <a:t>f </a:t>
            </a:r>
            <a:r>
              <a:rPr lang="en-GB" dirty="0"/>
              <a:t>your server needs information from a </a:t>
            </a:r>
            <a:r>
              <a:rPr lang="en-GB" dirty="0" smtClean="0"/>
              <a:t>client, </a:t>
            </a:r>
            <a:r>
              <a:rPr lang="en-GB" dirty="0"/>
              <a:t>cookies will be a better </a:t>
            </a:r>
            <a:r>
              <a:rPr lang="en-GB" dirty="0" smtClean="0"/>
              <a:t>solution</a:t>
            </a:r>
          </a:p>
          <a:p>
            <a:r>
              <a:rPr lang="en-GB" dirty="0" smtClean="0"/>
              <a:t>If </a:t>
            </a:r>
            <a:r>
              <a:rPr lang="en-GB" dirty="0"/>
              <a:t>you </a:t>
            </a:r>
            <a:r>
              <a:rPr lang="en-GB" dirty="0" smtClean="0"/>
              <a:t>want </a:t>
            </a:r>
            <a:r>
              <a:rPr lang="en-GB" dirty="0"/>
              <a:t>to </a:t>
            </a:r>
            <a:r>
              <a:rPr lang="en-GB" dirty="0" smtClean="0"/>
              <a:t>save some user preferences, choose </a:t>
            </a:r>
            <a:r>
              <a:rPr lang="en-GB" dirty="0"/>
              <a:t>local </a:t>
            </a:r>
            <a:r>
              <a:rPr lang="en-GB" dirty="0" smtClean="0"/>
              <a:t>storage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 Local Storage - Conclusion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2" y="3936298"/>
            <a:ext cx="3562824" cy="237725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22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Cookies – small data, sent on every request</a:t>
            </a:r>
          </a:p>
          <a:p>
            <a:pPr lvl="1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Web </a:t>
            </a:r>
            <a:r>
              <a:rPr lang="en-US" sz="2800" dirty="0" smtClean="0"/>
              <a:t>Storages – storing data in a web browser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Session</a:t>
            </a:r>
            <a:r>
              <a:rPr lang="bg-BG" sz="2600" dirty="0"/>
              <a:t> </a:t>
            </a:r>
            <a:r>
              <a:rPr lang="en-US" sz="2600" dirty="0" smtClean="0"/>
              <a:t>Storage – stores data only for session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Local</a:t>
            </a:r>
            <a:r>
              <a:rPr lang="bg-BG" sz="2600" dirty="0"/>
              <a:t> </a:t>
            </a:r>
            <a:r>
              <a:rPr lang="en-US" sz="2600" dirty="0" smtClean="0"/>
              <a:t>Storage – stores data permanently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Storage </a:t>
            </a:r>
            <a:r>
              <a:rPr lang="en-US" sz="2800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on('storage', handler);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Use local storage when you don’t need data on the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256158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Storage and Cookies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41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en-US" sz="3600" dirty="0" smtClean="0"/>
              <a:t> are small pieces of data in the Web browser</a:t>
            </a:r>
          </a:p>
          <a:p>
            <a:pPr lvl="1"/>
            <a:r>
              <a:rPr lang="en-US" sz="3400" dirty="0" smtClean="0"/>
              <a:t>Sent by the Web server (Web application)</a:t>
            </a:r>
          </a:p>
          <a:p>
            <a:pPr lvl="1"/>
            <a:r>
              <a:rPr lang="en-US" sz="3400" dirty="0" smtClean="0"/>
              <a:t>Stored inside the user's Web browser</a:t>
            </a:r>
          </a:p>
          <a:p>
            <a:r>
              <a:rPr lang="en-US" sz="3600" dirty="0" smtClean="0"/>
              <a:t>At each request the browser sends the cookies to the server</a:t>
            </a:r>
          </a:p>
          <a:p>
            <a:r>
              <a:rPr lang="en-US" sz="3600" dirty="0" smtClean="0"/>
              <a:t>Cookies can store only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plain text</a:t>
            </a:r>
          </a:p>
          <a:p>
            <a:r>
              <a:rPr lang="en-GB" sz="3600" dirty="0"/>
              <a:t>The size of the cookies can be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up to 4KB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smtClean="0"/>
              <a:t>Cookies </a:t>
            </a:r>
            <a:r>
              <a:rPr lang="en-US" sz="3600" dirty="0"/>
              <a:t>can be </a:t>
            </a:r>
            <a:r>
              <a:rPr lang="en-US" sz="3600" dirty="0" smtClean="0"/>
              <a:t>read / set </a:t>
            </a:r>
            <a:r>
              <a:rPr lang="en-US" sz="3600" dirty="0"/>
              <a:t>by </a:t>
            </a:r>
            <a:r>
              <a:rPr lang="en-US" sz="3600" dirty="0" smtClean="0"/>
              <a:t>JavaScript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</a:t>
            </a:r>
            <a:r>
              <a:rPr lang="en-US" dirty="0" smtClean="0"/>
              <a:t>Cookies?</a:t>
            </a:r>
            <a:endParaRPr lang="en-US" dirty="0"/>
          </a:p>
        </p:txBody>
      </p:sp>
      <p:pic>
        <p:nvPicPr>
          <p:cNvPr id="1026" name="Picture 2" descr="http://icons.iconarchive.com/icons/oxygen-icons.org/oxygen/256/Apps-preferences-web-browser-cookie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343400"/>
            <a:ext cx="1981201" cy="198120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82224" y="4724400"/>
            <a:ext cx="1301575" cy="1077218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</a:t>
            </a:r>
          </a:p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cookie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do not authenticate a user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give a unique identifier to differentiate one user from another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not Cookies?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1" y="1981192"/>
            <a:ext cx="2404882" cy="1674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4922" y="2002783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6730">
            <a:off x="8598657" y="1903993"/>
            <a:ext cx="1317578" cy="1828798"/>
          </a:xfrm>
          <a:prstGeom prst="rect">
            <a:avLst/>
          </a:prstGeom>
        </p:spPr>
      </p:pic>
      <p:pic>
        <p:nvPicPr>
          <p:cNvPr id="2050" name="Picture 2" descr="http://pw-cdn.poweryourpractice.com/wp-content/uploads/2011/06/patient-identifier-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1" y="5047079"/>
            <a:ext cx="2223910" cy="1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97" y="4969285"/>
            <a:ext cx="2404882" cy="1674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4660" y="4992024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3612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 – How It 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209800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3462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058741" y="239910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574790" y="2057400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058741" y="3132253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574790" y="2818009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</a:t>
            </a:r>
            <a:r>
              <a:rPr lang="en-GB" sz="2200" dirty="0"/>
              <a:t>Response + Set </a:t>
            </a:r>
            <a:r>
              <a:rPr lang="en-GB" sz="2200" dirty="0" smtClean="0"/>
              <a:t>cookie</a:t>
            </a:r>
            <a:endParaRPr lang="en-GB" sz="2200" dirty="0"/>
          </a:p>
        </p:txBody>
      </p:sp>
      <p:sp>
        <p:nvSpPr>
          <p:cNvPr id="17" name="Right Arrow 16"/>
          <p:cNvSpPr/>
          <p:nvPr/>
        </p:nvSpPr>
        <p:spPr>
          <a:xfrm>
            <a:off x="4058741" y="3931059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4574790" y="3583275"/>
            <a:ext cx="312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HTTP </a:t>
            </a:r>
            <a:r>
              <a:rPr lang="en-GB" sz="2000" dirty="0"/>
              <a:t>Request + cookie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058741" y="4687082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4574790" y="4372838"/>
            <a:ext cx="2315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4.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4049" y="47439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834536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sz="3600" dirty="0" smtClean="0"/>
              <a:t> consists of </a:t>
            </a:r>
            <a:r>
              <a:rPr lang="en-GB" sz="3600" dirty="0" smtClean="0"/>
              <a:t>several </a:t>
            </a:r>
            <a:r>
              <a:rPr lang="en-US" sz="3600" dirty="0" smtClean="0"/>
              <a:t>parts</a:t>
            </a:r>
          </a:p>
          <a:p>
            <a:pPr lvl="1"/>
            <a:r>
              <a:rPr lang="en-US" sz="3400" dirty="0"/>
              <a:t>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name-value pair </a:t>
            </a:r>
            <a:r>
              <a:rPr lang="en-US" sz="3400" dirty="0"/>
              <a:t>that holds the cookie </a:t>
            </a:r>
            <a:r>
              <a:rPr lang="en-US" sz="3400" dirty="0" smtClean="0"/>
              <a:t>information</a:t>
            </a:r>
          </a:p>
          <a:p>
            <a:pPr lvl="2"/>
            <a:r>
              <a:rPr lang="en-US" dirty="0"/>
              <a:t>The name is used to reach the data stored in the </a:t>
            </a:r>
            <a:r>
              <a:rPr lang="en-US" dirty="0" smtClean="0"/>
              <a:t>value</a:t>
            </a:r>
            <a:endParaRPr lang="en-US" dirty="0"/>
          </a:p>
          <a:p>
            <a:pPr lvl="1"/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expire date </a:t>
            </a:r>
            <a:r>
              <a:rPr lang="en-US" sz="3400" dirty="0"/>
              <a:t>of the </a:t>
            </a:r>
            <a:r>
              <a:rPr lang="en-US" sz="3400" dirty="0" smtClean="0"/>
              <a:t>cookie</a:t>
            </a:r>
          </a:p>
          <a:p>
            <a:pPr lvl="2"/>
            <a:r>
              <a:rPr lang="en-US" dirty="0"/>
              <a:t>Used to </a:t>
            </a:r>
            <a:r>
              <a:rPr lang="en-US" dirty="0" smtClean="0"/>
              <a:t>set </a:t>
            </a:r>
            <a:r>
              <a:rPr lang="en-US" dirty="0"/>
              <a:t>timeframe for the </a:t>
            </a:r>
            <a:r>
              <a:rPr lang="en-US" dirty="0" smtClean="0"/>
              <a:t>cookie work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cookie without an expiration date is </a:t>
            </a:r>
            <a:br>
              <a:rPr lang="en-US" dirty="0" smtClean="0"/>
            </a:br>
            <a:r>
              <a:rPr lang="en-US" dirty="0" smtClean="0"/>
              <a:t>removed on browser close event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400" dirty="0"/>
              <a:t> </a:t>
            </a:r>
            <a:r>
              <a:rPr lang="en-US" sz="3400" dirty="0" smtClean="0"/>
              <a:t>at the </a:t>
            </a:r>
            <a:r>
              <a:rPr lang="en-US" sz="3400" dirty="0"/>
              <a:t>server the cookie is good </a:t>
            </a:r>
            <a:r>
              <a:rPr lang="en-US" sz="3400" dirty="0" smtClean="0"/>
              <a:t>for</a:t>
            </a:r>
            <a:endParaRPr lang="en-US" sz="3400" dirty="0"/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en-US" sz="3400" dirty="0"/>
              <a:t> the cookie is good </a:t>
            </a:r>
            <a:r>
              <a:rPr lang="en-US" sz="3400" dirty="0" smtClean="0"/>
              <a:t>for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54" y="3733800"/>
            <a:ext cx="3200064" cy="26624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61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save some state </a:t>
            </a:r>
            <a:r>
              <a:rPr lang="en-US" dirty="0" smtClean="0"/>
              <a:t>of the user preferences in the browser</a:t>
            </a:r>
          </a:p>
          <a:p>
            <a:pPr lvl="1"/>
            <a:r>
              <a:rPr lang="en-US" dirty="0"/>
              <a:t>Authenticated to the server once,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your login</a:t>
            </a:r>
          </a:p>
          <a:p>
            <a:pPr lvl="1"/>
            <a:r>
              <a:rPr lang="en-US" dirty="0" smtClean="0"/>
              <a:t>E.g. you login at some site a click "Remember Me"</a:t>
            </a:r>
          </a:p>
          <a:p>
            <a:pPr lvl="1"/>
            <a:r>
              <a:rPr lang="en-US" dirty="0" smtClean="0"/>
              <a:t>If someone steals the cookie, he takes your saved credentials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Cookies are sent with the headers of all HTTP requests to the matching server</a:t>
            </a:r>
          </a:p>
          <a:p>
            <a:r>
              <a:rPr lang="en-US" dirty="0" smtClean="0"/>
              <a:t>Cookies keep track of your movements within the site</a:t>
            </a:r>
          </a:p>
          <a:p>
            <a:pPr lvl="1"/>
            <a:r>
              <a:rPr lang="en-US" dirty="0" smtClean="0"/>
              <a:t>E.g. remember the theme selection and other preferences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can be accessed from JavaScript</a:t>
            </a:r>
          </a:p>
          <a:p>
            <a:pPr lvl="1"/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Cookies are not strings, they are read as strings</a:t>
            </a:r>
            <a:endParaRPr lang="bg-BG" dirty="0" smtClean="0"/>
          </a:p>
          <a:p>
            <a:pPr lvl="1"/>
            <a:r>
              <a:rPr lang="en-GB" dirty="0"/>
              <a:t>JavaScript doesn’t have </a:t>
            </a:r>
            <a:r>
              <a:rPr lang="en-GB" dirty="0" smtClean="0"/>
              <a:t>good API to</a:t>
            </a:r>
            <a:r>
              <a:rPr lang="en-GB" dirty="0"/>
              <a:t> easily work with </a:t>
            </a:r>
            <a:r>
              <a:rPr lang="en-GB" dirty="0" smtClean="0"/>
              <a:t>cookies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Cookies from JS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62036" y="4038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document.cookie = 'c1=cookie1</a:t>
            </a:r>
            <a:r>
              <a:rPr lang="nl-NL" sz="2400" dirty="0">
                <a:solidFill>
                  <a:srgbClr val="FBEEDC"/>
                </a:solidFill>
              </a:rPr>
              <a:t>; expires=Thu, 30 Apr 2013 21:44:00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document.cookie = 'c2=cookie2</a:t>
            </a:r>
            <a:r>
              <a:rPr lang="nl-NL" sz="2400" dirty="0">
                <a:solidFill>
                  <a:srgbClr val="FBEEDC"/>
                </a:solidFill>
              </a:rPr>
              <a:t>; expires=Tue, 29 Apr 2013 11:11:11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console.log(document.cookie</a:t>
            </a:r>
            <a:r>
              <a:rPr lang="nl-NL" sz="2400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1539</Words>
  <Application>Microsoft Office PowerPoint</Application>
  <PresentationFormat>Custom</PresentationFormat>
  <Paragraphs>299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SoftUni 16x9</vt:lpstr>
      <vt:lpstr>3_SoftUni 16x9</vt:lpstr>
      <vt:lpstr>2_SoftUni 16x9</vt:lpstr>
      <vt:lpstr>Web Storage and Cookies</vt:lpstr>
      <vt:lpstr>Table of Contents</vt:lpstr>
      <vt:lpstr>HTTP Cookies</vt:lpstr>
      <vt:lpstr>What are Cookies?</vt:lpstr>
      <vt:lpstr>What are not Cookies?</vt:lpstr>
      <vt:lpstr>Cookie – How It Works?</vt:lpstr>
      <vt:lpstr>Cookies: Structure</vt:lpstr>
      <vt:lpstr>Cookies: Usage</vt:lpstr>
      <vt:lpstr>Working with Cookies from JS</vt:lpstr>
      <vt:lpstr>Creating Cookies</vt:lpstr>
      <vt:lpstr>Reading Cookies</vt:lpstr>
      <vt:lpstr>Deleting Cookies</vt:lpstr>
      <vt:lpstr>Cookies</vt:lpstr>
      <vt:lpstr>Web Storages</vt:lpstr>
      <vt:lpstr>What is Web Storage?</vt:lpstr>
      <vt:lpstr>Web Storage: How It Works?</vt:lpstr>
      <vt:lpstr>Web Storages</vt:lpstr>
      <vt:lpstr>Local Storage</vt:lpstr>
      <vt:lpstr>Local Storage: How It Works?</vt:lpstr>
      <vt:lpstr>Local Storage – Example</vt:lpstr>
      <vt:lpstr>Local Storage</vt:lpstr>
      <vt:lpstr>Session Storage</vt:lpstr>
      <vt:lpstr>Session Storage: How It Works?</vt:lpstr>
      <vt:lpstr>Session Storage – Example</vt:lpstr>
      <vt:lpstr>Session Storage</vt:lpstr>
      <vt:lpstr>Saving Objects in Web Storages as JSON</vt:lpstr>
      <vt:lpstr>Saving Object in WebStorages</vt:lpstr>
      <vt:lpstr>Storage Event</vt:lpstr>
      <vt:lpstr>Cookies vs. Local Storage</vt:lpstr>
      <vt:lpstr>Cookies vs. Local Storage</vt:lpstr>
      <vt:lpstr>Cookies vs Local Storage - Conclusion</vt:lpstr>
      <vt:lpstr>Summary</vt:lpstr>
      <vt:lpstr>Web Storage and Cookies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Storage and Cookies</dc:title>
  <dc:subject>Software Development Course</dc:subject>
  <dc:creator/>
  <cp:keywords>JavaScript, JS, programming, SoftUni, Software University, programming, software development, software engineering, course, Web development, Applications, web storage, local storage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2016-02-24T14:32:02Z</dcterms:modified>
  <cp:category>JavaScript, JS, programming, Applications, web storages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